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91"/>
  </p:notesMasterIdLst>
  <p:handoutMasterIdLst>
    <p:handoutMasterId r:id="rId92"/>
  </p:handoutMasterIdLst>
  <p:sldIdLst>
    <p:sldId id="4475" r:id="rId5"/>
    <p:sldId id="4623" r:id="rId6"/>
    <p:sldId id="4512" r:id="rId7"/>
    <p:sldId id="4579" r:id="rId8"/>
    <p:sldId id="289" r:id="rId9"/>
    <p:sldId id="4580" r:id="rId10"/>
    <p:sldId id="4584" r:id="rId11"/>
    <p:sldId id="4585" r:id="rId12"/>
    <p:sldId id="4581" r:id="rId13"/>
    <p:sldId id="4562" r:id="rId14"/>
    <p:sldId id="4582" r:id="rId15"/>
    <p:sldId id="4563" r:id="rId16"/>
    <p:sldId id="4564" r:id="rId17"/>
    <p:sldId id="4583" r:id="rId18"/>
    <p:sldId id="4586" r:id="rId19"/>
    <p:sldId id="4603" r:id="rId20"/>
    <p:sldId id="4574" r:id="rId21"/>
    <p:sldId id="4632" r:id="rId22"/>
    <p:sldId id="4588" r:id="rId23"/>
    <p:sldId id="4590" r:id="rId24"/>
    <p:sldId id="4589" r:id="rId25"/>
    <p:sldId id="4633" r:id="rId26"/>
    <p:sldId id="4592" r:id="rId27"/>
    <p:sldId id="4591" r:id="rId28"/>
    <p:sldId id="4593" r:id="rId29"/>
    <p:sldId id="4594" r:id="rId30"/>
    <p:sldId id="4624" r:id="rId31"/>
    <p:sldId id="4628" r:id="rId32"/>
    <p:sldId id="4617" r:id="rId33"/>
    <p:sldId id="4640" r:id="rId34"/>
    <p:sldId id="4644" r:id="rId35"/>
    <p:sldId id="4646" r:id="rId36"/>
    <p:sldId id="4595" r:id="rId37"/>
    <p:sldId id="4625" r:id="rId38"/>
    <p:sldId id="4634" r:id="rId39"/>
    <p:sldId id="4635" r:id="rId40"/>
    <p:sldId id="4618" r:id="rId41"/>
    <p:sldId id="4626" r:id="rId42"/>
    <p:sldId id="4643" r:id="rId43"/>
    <p:sldId id="4627" r:id="rId44"/>
    <p:sldId id="4636" r:id="rId45"/>
    <p:sldId id="4629" r:id="rId46"/>
    <p:sldId id="4637" r:id="rId47"/>
    <p:sldId id="4598" r:id="rId48"/>
    <p:sldId id="4599" r:id="rId49"/>
    <p:sldId id="4601" r:id="rId50"/>
    <p:sldId id="4602" r:id="rId51"/>
    <p:sldId id="4600" r:id="rId52"/>
    <p:sldId id="4641" r:id="rId53"/>
    <p:sldId id="4619" r:id="rId54"/>
    <p:sldId id="4569" r:id="rId55"/>
    <p:sldId id="4648" r:id="rId56"/>
    <p:sldId id="4647" r:id="rId57"/>
    <p:sldId id="4649" r:id="rId58"/>
    <p:sldId id="4651" r:id="rId59"/>
    <p:sldId id="4650" r:id="rId60"/>
    <p:sldId id="4652" r:id="rId61"/>
    <p:sldId id="4570" r:id="rId62"/>
    <p:sldId id="4571" r:id="rId63"/>
    <p:sldId id="4620" r:id="rId64"/>
    <p:sldId id="4654" r:id="rId65"/>
    <p:sldId id="4655" r:id="rId66"/>
    <p:sldId id="4656" r:id="rId67"/>
    <p:sldId id="4657" r:id="rId68"/>
    <p:sldId id="308" r:id="rId69"/>
    <p:sldId id="4658" r:id="rId70"/>
    <p:sldId id="4572" r:id="rId71"/>
    <p:sldId id="4659" r:id="rId72"/>
    <p:sldId id="4660" r:id="rId73"/>
    <p:sldId id="4661" r:id="rId74"/>
    <p:sldId id="4662" r:id="rId75"/>
    <p:sldId id="4663" r:id="rId76"/>
    <p:sldId id="4664" r:id="rId77"/>
    <p:sldId id="4665" r:id="rId78"/>
    <p:sldId id="4666" r:id="rId79"/>
    <p:sldId id="4667" r:id="rId80"/>
    <p:sldId id="4672" r:id="rId81"/>
    <p:sldId id="4668" r:id="rId82"/>
    <p:sldId id="4669" r:id="rId83"/>
    <p:sldId id="4670" r:id="rId84"/>
    <p:sldId id="4671" r:id="rId85"/>
    <p:sldId id="4673" r:id="rId86"/>
    <p:sldId id="4674" r:id="rId87"/>
    <p:sldId id="4621" r:id="rId88"/>
    <p:sldId id="4573" r:id="rId89"/>
    <p:sldId id="4622" r:id="rId9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81" d="100"/>
          <a:sy n="8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2/2/2023 3:43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58354"/>
            <a:ext cx="11053773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815E5-E5AB-7D45-F289-9F0E1F8C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19" y="5219905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848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3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45D84-D7AF-8A58-5F00-51EF6D31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7" y="2483683"/>
            <a:ext cx="9141947" cy="39702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  <a:p>
            <a:pPr lvl="1"/>
            <a:endParaRPr lang="en-US" dirty="0"/>
          </a:p>
          <a:p>
            <a:r>
              <a:rPr lang="en-US" dirty="0"/>
              <a:t>This guidance is based on using an external tool named </a:t>
            </a:r>
            <a:r>
              <a:rPr lang="en-US" sz="2000" b="1" dirty="0">
                <a:solidFill>
                  <a:srgbClr val="990033"/>
                </a:solidFill>
              </a:rPr>
              <a:t>Translations Builder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Translations Builder designed to work together with Power BI Desktop</a:t>
            </a:r>
          </a:p>
          <a:p>
            <a:pPr lvl="1"/>
            <a:r>
              <a:rPr lang="en-US" dirty="0"/>
              <a:t>Translations Builder v1 originally published in July 2021</a:t>
            </a:r>
          </a:p>
          <a:p>
            <a:pPr lvl="1"/>
            <a:r>
              <a:rPr lang="en-US" dirty="0"/>
              <a:t>Translations Builder v2 published in January 2023 with significant productivity enhancements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31AC-0580-35D3-ADE2-CBA8F75D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an Instance of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2E212-8A6A-F807-ED06-E0D76EB3D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Creating an instance of Azure Translator Service requires an Azure subscription</a:t>
            </a:r>
          </a:p>
          <a:p>
            <a:pPr lvl="1"/>
            <a:r>
              <a:rPr lang="en-US" dirty="0"/>
              <a:t>Search for </a:t>
            </a:r>
            <a:r>
              <a:rPr lang="en-US" sz="1800" b="1" dirty="0">
                <a:solidFill>
                  <a:srgbClr val="920000"/>
                </a:solidFill>
              </a:rPr>
              <a:t>Translator</a:t>
            </a:r>
            <a:r>
              <a:rPr lang="en-US" dirty="0"/>
              <a:t> in Azure marketplace</a:t>
            </a:r>
          </a:p>
          <a:p>
            <a:pPr lvl="1"/>
            <a:r>
              <a:rPr lang="en-US" dirty="0"/>
              <a:t>Configure Azure Translator Service with </a:t>
            </a:r>
            <a:r>
              <a:rPr lang="en-US" sz="1800" b="1" dirty="0">
                <a:solidFill>
                  <a:srgbClr val="920000"/>
                </a:solidFill>
              </a:rPr>
              <a:t>Region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Pricing tier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Create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B7141-C6B1-802D-5B6E-15FC8C0E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7" y="2900416"/>
            <a:ext cx="2667447" cy="357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34D5-8A36-8E5B-6EC3-5ECED270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19" y="2917031"/>
            <a:ext cx="3277984" cy="2171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2CD02-3C9E-3FED-2817-E6054205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310" y="2927161"/>
            <a:ext cx="3929528" cy="1876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060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ACC9-6426-72A8-11A9-63E8B832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Key and Location for Azure Translator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4F157-8EE0-9755-6558-DA0D2434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2"/>
          <a:stretch/>
        </p:blipFill>
        <p:spPr>
          <a:xfrm>
            <a:off x="587562" y="1225171"/>
            <a:ext cx="9568294" cy="4934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09DB4-3F30-7648-E53D-50EED52A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7"/>
          <a:stretch/>
        </p:blipFill>
        <p:spPr>
          <a:xfrm>
            <a:off x="580738" y="1225518"/>
            <a:ext cx="9580626" cy="4956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1B7744-50F9-9207-F5CA-63178A52C389}"/>
              </a:ext>
            </a:extLst>
          </p:cNvPr>
          <p:cNvSpPr/>
          <p:nvPr/>
        </p:nvSpPr>
        <p:spPr bwMode="auto">
          <a:xfrm flipH="1">
            <a:off x="1723182" y="3765865"/>
            <a:ext cx="517601" cy="344559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BC5B7-3224-1830-200E-4D5B4DC9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588905" y="1225264"/>
            <a:ext cx="9668637" cy="4944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364AAF-D745-8FF9-D6A6-064C2CA1BADA}"/>
              </a:ext>
            </a:extLst>
          </p:cNvPr>
          <p:cNvSpPr/>
          <p:nvPr/>
        </p:nvSpPr>
        <p:spPr bwMode="auto">
          <a:xfrm flipH="1">
            <a:off x="3543609" y="3415200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55B9AEE-81CF-8AD1-8456-C9E16D2CA551}"/>
              </a:ext>
            </a:extLst>
          </p:cNvPr>
          <p:cNvSpPr/>
          <p:nvPr/>
        </p:nvSpPr>
        <p:spPr bwMode="auto">
          <a:xfrm flipH="1">
            <a:off x="7560087" y="3813407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35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 –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generate translations for a single column at a time</a:t>
            </a:r>
          </a:p>
          <a:p>
            <a:pPr lvl="1"/>
            <a:r>
              <a:rPr lang="en-US" dirty="0"/>
              <a:t>Set language in dropdown menu</a:t>
            </a:r>
          </a:p>
          <a:p>
            <a:pPr lvl="1"/>
            <a:r>
              <a:rPr lang="en-US" dirty="0"/>
              <a:t>Click </a:t>
            </a:r>
            <a:r>
              <a:rPr lang="en-US" sz="1600" b="1" dirty="0">
                <a:solidFill>
                  <a:srgbClr val="990033"/>
                </a:solidFill>
              </a:rPr>
              <a:t>Generate Translations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C9C8-A40C-1A01-BCF3-698D74C5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7" y="2439531"/>
            <a:ext cx="8025765" cy="44529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9CA988-6403-FCB4-CD59-84166DFAC478}"/>
              </a:ext>
            </a:extLst>
          </p:cNvPr>
          <p:cNvSpPr/>
          <p:nvPr/>
        </p:nvSpPr>
        <p:spPr bwMode="auto">
          <a:xfrm>
            <a:off x="5827192" y="2958942"/>
            <a:ext cx="715521" cy="322127"/>
          </a:xfrm>
          <a:prstGeom prst="rightArrow">
            <a:avLst>
              <a:gd name="adj1" fmla="val 50000"/>
              <a:gd name="adj2" fmla="val 68270"/>
            </a:avLst>
          </a:prstGeom>
          <a:solidFill>
            <a:schemeClr val="accent1"/>
          </a:solidFill>
          <a:ln w="127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22D3C8-764B-DC8C-313C-2AE1F876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88" y="2450011"/>
            <a:ext cx="8041481" cy="4500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AA3A9-B315-3A41-C20C-1AEE6F00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36" y="2459630"/>
            <a:ext cx="8025765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0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CA25-432D-69AF-E911-106B7D2B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Generate Translations for Single 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3FF56-1480-D192-64EC-9A4F0856D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supports generating translations for single row in grid</a:t>
            </a:r>
          </a:p>
          <a:p>
            <a:pPr lvl="1"/>
            <a:r>
              <a:rPr lang="en-US" dirty="0"/>
              <a:t>Allows user to generate machine translations for single dataset object at a time</a:t>
            </a:r>
          </a:p>
          <a:p>
            <a:pPr lvl="1"/>
            <a:r>
              <a:rPr lang="en-US" dirty="0"/>
              <a:t>Double-click on row header to execute command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C21E0-C7DB-4D4D-DB77-3119DE11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99" y="2610787"/>
            <a:ext cx="9344967" cy="3240643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7BEFD-DDDD-BA06-587C-4BBD5B5993C6}"/>
              </a:ext>
            </a:extLst>
          </p:cNvPr>
          <p:cNvGrpSpPr/>
          <p:nvPr/>
        </p:nvGrpSpPr>
        <p:grpSpPr>
          <a:xfrm>
            <a:off x="1204932" y="5388372"/>
            <a:ext cx="949569" cy="362283"/>
            <a:chOff x="1065335" y="5012261"/>
            <a:chExt cx="949569" cy="362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0A4FDD-159D-DED0-6023-5CC151FF0E6F}"/>
                </a:ext>
              </a:extLst>
            </p:cNvPr>
            <p:cNvSpPr/>
            <p:nvPr/>
          </p:nvSpPr>
          <p:spPr bwMode="auto">
            <a:xfrm>
              <a:off x="1065335" y="5108330"/>
              <a:ext cx="165588" cy="178046"/>
            </a:xfrm>
            <a:prstGeom prst="rect">
              <a:avLst/>
            </a:prstGeom>
            <a:noFill/>
            <a:ln w="28575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0834BA-1316-E1FA-6F9C-45288FE6E111}"/>
                </a:ext>
              </a:extLst>
            </p:cNvPr>
            <p:cNvSpPr/>
            <p:nvPr/>
          </p:nvSpPr>
          <p:spPr bwMode="auto">
            <a:xfrm flipH="1">
              <a:off x="1179380" y="5012261"/>
              <a:ext cx="835524" cy="362283"/>
            </a:xfrm>
            <a:prstGeom prst="rightArrow">
              <a:avLst>
                <a:gd name="adj1" fmla="val 50000"/>
                <a:gd name="adj2" fmla="val 91120"/>
              </a:avLst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83CEE-4994-E200-CA6D-72F64CAD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05" y="2612071"/>
            <a:ext cx="9369552" cy="3261360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8EDD81-F681-74C2-6DEC-89A86A51DAE9}"/>
              </a:ext>
            </a:extLst>
          </p:cNvPr>
          <p:cNvSpPr/>
          <p:nvPr/>
        </p:nvSpPr>
        <p:spPr bwMode="auto">
          <a:xfrm>
            <a:off x="4419600" y="5503606"/>
            <a:ext cx="2492478" cy="186813"/>
          </a:xfrm>
          <a:prstGeom prst="rect">
            <a:avLst/>
          </a:prstGeom>
          <a:noFill/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7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157C5-E14E-AE67-B79E-3329A31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8" y="5457907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7C49-4385-23C9-D663-B564D85C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Localization of Visual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AEDEC-6F53-41CA-AAA8-63C3460AC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93100"/>
          </a:xfrm>
        </p:spPr>
        <p:txBody>
          <a:bodyPr/>
          <a:lstStyle/>
          <a:p>
            <a:r>
              <a:rPr lang="en-US" dirty="0"/>
              <a:t>Common Power BI report design techniques do not support localization</a:t>
            </a:r>
          </a:p>
          <a:p>
            <a:pPr lvl="1"/>
            <a:r>
              <a:rPr lang="en-US" dirty="0"/>
              <a:t>Using textboxes or buttons with hard-coded text values</a:t>
            </a:r>
          </a:p>
          <a:p>
            <a:pPr lvl="1"/>
            <a:r>
              <a:rPr lang="en-US" dirty="0"/>
              <a:t>Displaying page tabs to the user</a:t>
            </a:r>
          </a:p>
          <a:p>
            <a:pPr lvl="1"/>
            <a:r>
              <a:rPr lang="en-US" dirty="0"/>
              <a:t>Hard-coding text values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of a visual</a:t>
            </a:r>
            <a:endParaRPr lang="en-US" sz="1800" b="1" i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By default, a Cartesian visuals assigns dynamic value to </a:t>
            </a:r>
            <a:r>
              <a:rPr lang="en-US" sz="20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Dynamic value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parsed together using the names of the columns and measures</a:t>
            </a:r>
          </a:p>
          <a:p>
            <a:pPr lvl="1"/>
            <a:r>
              <a:rPr lang="en-US" dirty="0"/>
              <a:t>Dynamic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automatically supports localization once metadata has been added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5F1EA2-C3DB-4588-A5A4-FCF430C1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1291"/>
              </p:ext>
            </p:extLst>
          </p:nvPr>
        </p:nvGraphicFramePr>
        <p:xfrm>
          <a:off x="6333179" y="4327711"/>
          <a:ext cx="4589844" cy="197882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35993">
                  <a:extLst>
                    <a:ext uri="{9D8B030D-6E8A-4147-A177-3AD203B41FA5}">
                      <a16:colId xmlns:a16="http://schemas.microsoft.com/office/drawing/2014/main" val="1811884273"/>
                    </a:ext>
                  </a:extLst>
                </a:gridCol>
                <a:gridCol w="3153851">
                  <a:extLst>
                    <a:ext uri="{9D8B030D-6E8A-4147-A177-3AD203B41FA5}">
                      <a16:colId xmlns:a16="http://schemas.microsoft.com/office/drawing/2014/main" val="2723811397"/>
                    </a:ext>
                  </a:extLst>
                </a:gridCol>
              </a:tblGrid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Language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Visual Title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6781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English (en-US)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Sales Revenue by Country and Year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99364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Spanish (es-ES)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R" sz="1100" b="1">
                          <a:effectLst/>
                        </a:rPr>
                        <a:t>Ingresos por ventas por país y año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9543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French (fr-FR)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Chiffre d’affaires par pays et année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86535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German (de-DE)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Umsatz nach Land und Jahr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67187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Dutch (nl-NL)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</a:rPr>
                        <a:t>Omzet</a:t>
                      </a:r>
                      <a:r>
                        <a:rPr lang="en-US" sz="1100" b="1" dirty="0">
                          <a:effectLst/>
                        </a:rPr>
                        <a:t> per land en </a:t>
                      </a:r>
                      <a:r>
                        <a:rPr lang="en-US" sz="1100" b="1" dirty="0" err="1">
                          <a:effectLst/>
                        </a:rPr>
                        <a:t>jaar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89522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BC1F54B-4FE4-E5B8-ED5F-EC3B16FDEC2F}"/>
              </a:ext>
            </a:extLst>
          </p:cNvPr>
          <p:cNvGrpSpPr/>
          <p:nvPr/>
        </p:nvGrpSpPr>
        <p:grpSpPr>
          <a:xfrm>
            <a:off x="616997" y="4276957"/>
            <a:ext cx="5274756" cy="2365408"/>
            <a:chOff x="616997" y="4276957"/>
            <a:chExt cx="5274756" cy="23654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647832-F65A-60CB-E9BF-BC463C20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153" y="4340230"/>
              <a:ext cx="4569600" cy="2302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D8C238C-A6D7-E0C2-094D-8184C5812B94}"/>
                </a:ext>
              </a:extLst>
            </p:cNvPr>
            <p:cNvSpPr/>
            <p:nvPr/>
          </p:nvSpPr>
          <p:spPr bwMode="auto">
            <a:xfrm>
              <a:off x="616997" y="4276957"/>
              <a:ext cx="687750" cy="392196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15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09FF0D-009D-126B-3199-3E89A4988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5CDC04-FAA5-999D-A90F-AA662A05D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034F30-7900-79FA-C1D2-7090893F6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6745AF-C825-54F3-D6FB-1B3DADAF7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921F55-3601-1CA0-046F-E22C34D79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A5E9AF-6EF5-B926-63A3-9016FDE3C0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A66827-C535-5F72-F663-79736ED7DA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987E6F-5BDA-743D-0FB9-BD9CA096E3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10A412-15DB-24D8-1835-04C2615F9B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C77311-7266-235E-0B07-FAAAC8FF3D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a specific language and a specific locale</a:t>
            </a: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25562"/>
              </p:ext>
            </p:extLst>
          </p:nvPr>
        </p:nvGraphicFramePr>
        <p:xfrm>
          <a:off x="1306554" y="4242889"/>
          <a:ext cx="4015965" cy="188924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3285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en-US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fr-FR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B265-2514-6385-0A89-C0D7DB2F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 Implementation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31A6-B636-5D59-211E-B8FA6CA87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85871"/>
          </a:xfrm>
        </p:spPr>
        <p:txBody>
          <a:bodyPr/>
          <a:lstStyle/>
          <a:p>
            <a:r>
              <a:rPr lang="en-US" dirty="0"/>
              <a:t>Start by asking yourself this question</a:t>
            </a:r>
          </a:p>
          <a:p>
            <a:pPr lvl="1"/>
            <a:r>
              <a:rPr lang="en-US" dirty="0"/>
              <a:t>Should I even implement data translations in the first place?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No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Pat yourself on the back. You’re all done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YES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Learn how to extend the datasource with extra data translation columns</a:t>
            </a:r>
          </a:p>
          <a:p>
            <a:pPr lvl="1"/>
            <a:r>
              <a:rPr lang="en-US" dirty="0"/>
              <a:t>Learn how to create and configure Field Parameters</a:t>
            </a:r>
          </a:p>
          <a:p>
            <a:pPr lvl="1"/>
            <a:r>
              <a:rPr lang="en-US" dirty="0"/>
              <a:t>Learn how to synchronize Field Parameters using a filtering strategy</a:t>
            </a:r>
          </a:p>
          <a:p>
            <a:pPr lvl="1"/>
            <a:r>
              <a:rPr lang="en-US" dirty="0"/>
              <a:t>Learn how to set the filter to select the correct language when the report loads</a:t>
            </a:r>
          </a:p>
        </p:txBody>
      </p:sp>
    </p:spTree>
    <p:extLst>
      <p:ext uri="{BB962C8B-B14F-4D97-AF65-F5344CB8AC3E}">
        <p14:creationId xmlns:p14="http://schemas.microsoft.com/office/powerpoint/2010/main" val="3410938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C0AD-A2D4-BE02-5636-3D47E9F5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– Data Translations Not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3C9B-A506-5021-2717-447175A40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32311"/>
          </a:xfrm>
        </p:spPr>
        <p:txBody>
          <a:bodyPr/>
          <a:lstStyle/>
          <a:p>
            <a:r>
              <a:rPr lang="en-US" dirty="0"/>
              <a:t>All users associated with a single database instance speaker the same language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not require data translations</a:t>
            </a:r>
            <a:endParaRPr lang="en-US" sz="2800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A66F2-4AE7-5D5D-D4F7-71E5FD0D2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9" y="2065040"/>
            <a:ext cx="5496426" cy="378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107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9CC1-550F-ABE5-14F7-B8BD353D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Data Translations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F09D-DC0A-6ADF-8D55-73186179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39650"/>
          </a:xfrm>
        </p:spPr>
        <p:txBody>
          <a:bodyPr/>
          <a:lstStyle/>
          <a:p>
            <a:r>
              <a:rPr lang="en-US" dirty="0"/>
              <a:t>Users who speak different languages are associated with a single database instance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require data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19B17-FBEF-289D-98EA-2881D4002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65" y="2056835"/>
            <a:ext cx="9743565" cy="2821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483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987A-5E68-4151-FC0E-D0A58BD1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045" y="259326"/>
            <a:ext cx="11325430" cy="443198"/>
          </a:xfrm>
        </p:spPr>
        <p:txBody>
          <a:bodyPr/>
          <a:lstStyle/>
          <a:p>
            <a:r>
              <a:rPr lang="en-US" sz="3200" dirty="0"/>
              <a:t>Other Questions To Ask When Implementing Data Translations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ADDAE-4560-60F2-2D3B-8C38DD462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How hard will it be to translate various text values to secondary languages?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Easy</a:t>
            </a:r>
            <a:r>
              <a:rPr lang="en-US" dirty="0"/>
              <a:t>: translating short strings (product names and product categories)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Hard</a:t>
            </a:r>
            <a:r>
              <a:rPr lang="en-US" dirty="0"/>
              <a:t>: translating longer strings with complete sentences &amp; paragraphs (product descriptions)</a:t>
            </a:r>
          </a:p>
          <a:p>
            <a:pPr lvl="1"/>
            <a:endParaRPr lang="en-US" dirty="0"/>
          </a:p>
          <a:p>
            <a:r>
              <a:rPr lang="en-US" dirty="0"/>
              <a:t>How many distinct column values will require translation?</a:t>
            </a:r>
          </a:p>
          <a:p>
            <a:pPr lvl="1"/>
            <a:r>
              <a:rPr lang="en-US" dirty="0"/>
              <a:t>Can your translation team handle editing translation volume when tables reach 10,000+ rows</a:t>
            </a:r>
          </a:p>
          <a:p>
            <a:pPr lvl="1"/>
            <a:endParaRPr lang="en-US" dirty="0"/>
          </a:p>
          <a:p>
            <a:r>
              <a:rPr lang="en-US" dirty="0"/>
              <a:t>Do you have a post-deployment translation process in-place as new rows are added?</a:t>
            </a:r>
          </a:p>
          <a:p>
            <a:pPr lvl="1"/>
            <a:r>
              <a:rPr lang="en-US" dirty="0"/>
              <a:t>When a new product is added to the database, when and how are data translations generated?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8462C73E-C684-4EFA-E4D8-89F20089C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40425" cy="875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8786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for Implementing 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are common industry patterns in table design to implement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column for each language</a:t>
            </a:r>
            <a:r>
              <a:rPr lang="en-US" dirty="0"/>
              <a:t> to track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row for each language</a:t>
            </a:r>
            <a:r>
              <a:rPr lang="en-US" dirty="0"/>
              <a:t> to track data translations</a:t>
            </a:r>
          </a:p>
          <a:p>
            <a:pPr lvl="1"/>
            <a:endParaRPr lang="en-US" dirty="0"/>
          </a:p>
          <a:p>
            <a:r>
              <a:rPr lang="en-US" dirty="0"/>
              <a:t>In the past, it’s been challenging to implement data translations by adding columns</a:t>
            </a:r>
          </a:p>
          <a:p>
            <a:pPr lvl="1"/>
            <a:r>
              <a:rPr lang="en-US" dirty="0"/>
              <a:t>Power BI does not support dynamic evaluation for calculated columns</a:t>
            </a:r>
          </a:p>
          <a:p>
            <a:pPr lvl="1"/>
            <a:r>
              <a:rPr lang="en-US" dirty="0"/>
              <a:t>Using row replication </a:t>
            </a:r>
            <a:r>
              <a:rPr lang="en-US" b="1" strike="sngStrike" dirty="0">
                <a:solidFill>
                  <a:srgbClr val="920000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920000"/>
                </a:solidFill>
              </a:rPr>
              <a:t>was</a:t>
            </a:r>
            <a:r>
              <a:rPr lang="en-US" dirty="0"/>
              <a:t> the best way to implement data translations</a:t>
            </a:r>
          </a:p>
          <a:p>
            <a:pPr lvl="1"/>
            <a:r>
              <a:rPr lang="en-US" dirty="0"/>
              <a:t>Row replication strategy based on row-per-language with filtering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308913" y="4564163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E2AA41-41C8-F5D8-3A9C-E87CEFF3E906}"/>
              </a:ext>
            </a:extLst>
          </p:cNvPr>
          <p:cNvSpPr/>
          <p:nvPr/>
        </p:nvSpPr>
        <p:spPr bwMode="auto">
          <a:xfrm>
            <a:off x="9529077" y="4075043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Don’t use Row Replication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It’s obsolete &amp; inefficient</a:t>
            </a:r>
          </a:p>
        </p:txBody>
      </p:sp>
      <p:pic>
        <p:nvPicPr>
          <p:cNvPr id="14" name="Graphic 13" descr="Old woman with white hair">
            <a:extLst>
              <a:ext uri="{FF2B5EF4-FFF2-40B4-BE49-F238E27FC236}">
                <a16:creationId xmlns:a16="http://schemas.microsoft.com/office/drawing/2014/main" id="{90179953-BE5A-9A7B-1AF1-7327B414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4277" y="4814666"/>
            <a:ext cx="623927" cy="206059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4BADA110-FCE9-BF52-D311-09717DA9D9DF}"/>
              </a:ext>
            </a:extLst>
          </p:cNvPr>
          <p:cNvSpPr/>
          <p:nvPr/>
        </p:nvSpPr>
        <p:spPr bwMode="auto">
          <a:xfrm>
            <a:off x="9524162" y="4070128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Field Parameters Rule</a:t>
            </a:r>
          </a:p>
        </p:txBody>
      </p: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50E-49EC-37D7-0C97-9BE3D1B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the Datasource with Data Translation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197A3-ECE8-0ECA-4506-635F4B743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86090"/>
          </a:xfrm>
        </p:spPr>
        <p:txBody>
          <a:bodyPr/>
          <a:lstStyle/>
          <a:p>
            <a:r>
              <a:rPr lang="en-US" dirty="0"/>
              <a:t>Data translation implementation starts with modifying datasource schema</a:t>
            </a:r>
          </a:p>
          <a:p>
            <a:pPr lvl="1"/>
            <a:r>
              <a:rPr lang="en-US" dirty="0"/>
              <a:t>Tables must be extended by adding one data translation column per language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Products</a:t>
            </a:r>
            <a:r>
              <a:rPr lang="en-US" dirty="0"/>
              <a:t> table extended with 4 columns with translated product names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Categories</a:t>
            </a:r>
            <a:r>
              <a:rPr lang="en-US" dirty="0"/>
              <a:t> table extended with 4 columns with translated product category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7F3C-25BD-AE58-639D-FAFC35F5A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9" y="2422268"/>
            <a:ext cx="8577417" cy="221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D55B-FEF5-F96F-4091-69D750B1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93" y="5144320"/>
            <a:ext cx="8476073" cy="876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188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 Parameter?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A89A-A500-F34A-E57A-540F1520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623" y="1227439"/>
            <a:ext cx="11830663" cy="3262432"/>
          </a:xfrm>
        </p:spPr>
        <p:txBody>
          <a:bodyPr/>
          <a:lstStyle/>
          <a:p>
            <a:r>
              <a:rPr lang="en-US" dirty="0"/>
              <a:t>Field Parameter is a table in which each row represents a field</a:t>
            </a:r>
          </a:p>
          <a:p>
            <a:pPr lvl="1"/>
            <a:r>
              <a:rPr lang="en-US" dirty="0"/>
              <a:t>You can think of a Field Parameter as a </a:t>
            </a:r>
            <a:r>
              <a:rPr lang="en-US" sz="1800" b="1" dirty="0">
                <a:solidFill>
                  <a:srgbClr val="920000"/>
                </a:solidFill>
              </a:rPr>
              <a:t>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The rows of a Field Parameter can be filtered</a:t>
            </a:r>
          </a:p>
          <a:p>
            <a:pPr lvl="1"/>
            <a:r>
              <a:rPr lang="en-US" dirty="0"/>
              <a:t>You can think of Field Parameter as a </a:t>
            </a:r>
            <a:r>
              <a:rPr lang="en-US" sz="1800" b="1" dirty="0">
                <a:solidFill>
                  <a:srgbClr val="920000"/>
                </a:solidFill>
              </a:rPr>
              <a:t>filterable 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Field Parameter can be configured to act as a </a:t>
            </a:r>
            <a:r>
              <a:rPr lang="en-US" sz="2000" b="1" dirty="0">
                <a:solidFill>
                  <a:srgbClr val="920000"/>
                </a:solidFill>
              </a:rPr>
              <a:t>column selector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Exposed as single field for report layout that can be switched between columns (i.e. languages)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BDE7B-6BFD-E6DE-D8BB-977BC2852BDC}"/>
              </a:ext>
            </a:extLst>
          </p:cNvPr>
          <p:cNvGrpSpPr/>
          <p:nvPr/>
        </p:nvGrpSpPr>
        <p:grpSpPr>
          <a:xfrm>
            <a:off x="1174975" y="4768977"/>
            <a:ext cx="5874754" cy="1817622"/>
            <a:chOff x="2472833" y="4238678"/>
            <a:chExt cx="6984938" cy="2161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FF5CC-D15E-EE51-30AA-6D08A0C5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833" y="4238678"/>
              <a:ext cx="2333625" cy="1800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47855-991E-6C6A-FE4C-4A2AEE08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633" y="4455377"/>
              <a:ext cx="2950138" cy="1944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6515FDFC-21A5-AFF6-1328-8DE663475F4A}"/>
                </a:ext>
              </a:extLst>
            </p:cNvPr>
            <p:cNvSpPr/>
            <p:nvPr/>
          </p:nvSpPr>
          <p:spPr bwMode="auto">
            <a:xfrm flipH="1">
              <a:off x="5027033" y="5058661"/>
              <a:ext cx="1102937" cy="1282045"/>
            </a:xfrm>
            <a:prstGeom prst="flowChartDelay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D3914F-BAE2-7B9D-6AF2-C8C7C3BC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758" y="5681741"/>
              <a:ext cx="10406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53C744-AAE5-E7A1-5D47-EF2B540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359" y="6172192"/>
              <a:ext cx="4884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406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B50-8027-BBC1-3426-F06606C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392-46B5-A557-B677-22C7BF819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920000"/>
                </a:solidFill>
              </a:rPr>
              <a:t>New parameter &gt; Fields</a:t>
            </a:r>
            <a:r>
              <a:rPr lang="en-US" dirty="0"/>
              <a:t> in the </a:t>
            </a:r>
            <a:r>
              <a:rPr lang="en-US" sz="2000" b="1" dirty="0">
                <a:solidFill>
                  <a:srgbClr val="920000"/>
                </a:solidFill>
              </a:rPr>
              <a:t>Modeling</a:t>
            </a:r>
            <a:r>
              <a:rPr lang="en-US" dirty="0"/>
              <a:t> tab</a:t>
            </a:r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Enter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add fields to field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F023A-4C7C-30B9-BEB4-0F0AEB36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2" y="1665134"/>
            <a:ext cx="5932332" cy="138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2C59-0213-F9F0-2796-01132DC3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4" y="3750714"/>
            <a:ext cx="3083345" cy="29983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5729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EA83-AAED-FAE2-9790-DD79528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New Field Parameter in Report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5A94-DACB-143A-C587-F7B032155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New Field Parameter is created as a table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Parameter exposes on field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10A4-5F1F-50B4-51C8-931E59E3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3" y="1782579"/>
            <a:ext cx="5344901" cy="21699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621A4-A7F0-BD14-2F59-663BAC61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12" y="4725004"/>
            <a:ext cx="2370691" cy="1679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8056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Determine language of current user</a:t>
            </a:r>
          </a:p>
          <a:p>
            <a:pPr lvl="1"/>
            <a:r>
              <a:rPr lang="en-US" dirty="0"/>
              <a:t>Inspect the first two characters returned by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64EE-0487-1441-F875-D955F07F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04" y="4258372"/>
            <a:ext cx="4486816" cy="1395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EA66-654E-5AEF-8566-A9A8C8CF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2" y="2123202"/>
            <a:ext cx="3587400" cy="358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D81B-807D-7B04-D604-59C70D29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Field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9E569-AA56-5BE3-E6E7-BC0542EB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Experiment</a:t>
            </a:r>
            <a:r>
              <a:rPr lang="en-US" dirty="0"/>
              <a:t>: test how Field Parameter allows you to select fields</a:t>
            </a:r>
          </a:p>
          <a:p>
            <a:pPr lvl="1"/>
            <a:r>
              <a:rPr lang="en-US" dirty="0"/>
              <a:t>Add Field Parameter with slicer</a:t>
            </a:r>
          </a:p>
          <a:p>
            <a:pPr lvl="1"/>
            <a:r>
              <a:rPr lang="en-US" dirty="0"/>
              <a:t>Add a Table visual on report page</a:t>
            </a:r>
          </a:p>
          <a:p>
            <a:pPr lvl="1"/>
            <a:r>
              <a:rPr lang="en-US" dirty="0"/>
              <a:t>Add visible field from Field Parameter into </a:t>
            </a:r>
            <a:r>
              <a:rPr lang="en-US" sz="1800" b="1" dirty="0">
                <a:solidFill>
                  <a:srgbClr val="920000"/>
                </a:solidFill>
              </a:rPr>
              <a:t>Columns</a:t>
            </a:r>
            <a:r>
              <a:rPr lang="en-US" dirty="0"/>
              <a:t> data role of Table visual</a:t>
            </a:r>
          </a:p>
          <a:p>
            <a:pPr lvl="1"/>
            <a:r>
              <a:rPr lang="en-US" dirty="0"/>
              <a:t>Select one column at a time from slicer to select single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0CEF-CEE6-A7BB-3E85-19B0DA706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3" y="3255483"/>
            <a:ext cx="9878426" cy="32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872E-4D40-186D-AD46-84ED6F2C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4319" y="3543569"/>
            <a:ext cx="5276081" cy="15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297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F47-1EB8-FA1A-3E1A-AA529FF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Field Names in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887-60E6-91AD-DA4D-4CB85B4B4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Field names in a Field Parameter originally based on datasource column names</a:t>
            </a:r>
          </a:p>
          <a:p>
            <a:pPr lvl="1"/>
            <a:r>
              <a:rPr lang="en-US" dirty="0"/>
              <a:t>Names of fields are hard-coded in DAX expression and are not localized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Update field names in DAX expression to support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A626-0FA2-18C6-BC68-EA348CFE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984" y="2169295"/>
            <a:ext cx="6567616" cy="115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F2EC5-51B0-8173-6F00-6F6951D6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68"/>
          <a:stretch/>
        </p:blipFill>
        <p:spPr>
          <a:xfrm>
            <a:off x="1368217" y="2182006"/>
            <a:ext cx="3132091" cy="11019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FB9DF-DA2F-1558-F055-4CC5ECCFB010}"/>
              </a:ext>
            </a:extLst>
          </p:cNvPr>
          <p:cNvGrpSpPr/>
          <p:nvPr/>
        </p:nvGrpSpPr>
        <p:grpSpPr>
          <a:xfrm>
            <a:off x="1285029" y="4121452"/>
            <a:ext cx="8893166" cy="1191401"/>
            <a:chOff x="1285029" y="4121452"/>
            <a:chExt cx="8893166" cy="1191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A3EC1-482A-E369-46EC-7201F358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00068" y="4121452"/>
              <a:ext cx="5478127" cy="1169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C54D28-E9F6-A44C-226D-A3EDBA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95"/>
            <a:stretch/>
          </p:blipFill>
          <p:spPr>
            <a:xfrm>
              <a:off x="1285029" y="4128311"/>
              <a:ext cx="3159152" cy="118454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24628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75D1-889B-3141-45D2-32EE7020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Field Parameter in Data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61144-383B-7CAB-FD39-61E7667BB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A Field Parameter has two additional hidden columns</a:t>
            </a:r>
          </a:p>
          <a:p>
            <a:pPr lvl="1"/>
            <a:r>
              <a:rPr lang="en-US" dirty="0"/>
              <a:t>There is one column for fields and another column for sort order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Columns in a Field Parameter can (and should) be renamed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2BAE-2ABC-4114-064A-6B754FF0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481" y="2094269"/>
            <a:ext cx="7159932" cy="172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3F20D-B18C-AD45-0966-492EB32F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354" y="4411231"/>
            <a:ext cx="3001515" cy="176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ABB97-77A1-6DD9-84AC-A879CD34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0324" y="4390462"/>
            <a:ext cx="2920180" cy="17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964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1E1-AD70-F93D-B30E-CCD08ED6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Field Parameter with LanguageId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641C-BD7C-26FE-4D45-D254E02E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You can modify Field Parameter DAX expression to add new columns</a:t>
            </a:r>
          </a:p>
          <a:p>
            <a:pPr lvl="1"/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New column named </a:t>
            </a:r>
            <a:r>
              <a:rPr lang="en-US" sz="2000" b="1" dirty="0">
                <a:solidFill>
                  <a:srgbClr val="920000"/>
                </a:solidFill>
              </a:rPr>
              <a:t>Value4</a:t>
            </a:r>
            <a:r>
              <a:rPr lang="en-US" dirty="0"/>
              <a:t> should be renamed to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AC56-CF65-29B6-DC22-84528B086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4" y="3841658"/>
            <a:ext cx="9567443" cy="23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70698-F594-0043-6366-AF4003803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7" y="3904090"/>
            <a:ext cx="9658174" cy="22505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955C-A400-242C-58FD-D8CBECE8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9"/>
          <a:stretch/>
        </p:blipFill>
        <p:spPr>
          <a:xfrm>
            <a:off x="1032185" y="1895209"/>
            <a:ext cx="4582036" cy="1211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2914A-1392-C90D-7FB1-1404DD943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2"/>
          <a:stretch/>
        </p:blipFill>
        <p:spPr>
          <a:xfrm>
            <a:off x="1036546" y="1894115"/>
            <a:ext cx="5104638" cy="1224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630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EEE05-C7C2-1DA7-F191-6B2AB042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The Field Parameter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61BC94-1274-5C83-2CB5-34E42AF4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for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Hide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AB8A-95A8-427E-7BE4-7D4212DD3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2" y="1697753"/>
            <a:ext cx="6020810" cy="20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0971-4754-3987-8BEC-8F18B218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" y="4394989"/>
            <a:ext cx="5394960" cy="2176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979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4709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added to data model to filter and synchronize Field Parameters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created with Power Query and custom M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becomes part of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AC7B-81AF-FA1C-00DF-E4C4AABE2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3" y="2119641"/>
            <a:ext cx="3444329" cy="1950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DA949-1736-362F-B157-4271290C3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4148" y="4748981"/>
            <a:ext cx="7718378" cy="202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17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Field Parameters with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Create one-to-one relationship between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and Field Parameter</a:t>
            </a:r>
          </a:p>
          <a:p>
            <a:pPr lvl="1"/>
            <a:r>
              <a:rPr lang="en-US" dirty="0"/>
              <a:t>Relationship based on </a:t>
            </a:r>
            <a:r>
              <a:rPr lang="en-US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Selecting single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selects single language column in Field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6132-AE74-1722-B6CF-E6AA38337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3" y="2078744"/>
            <a:ext cx="3837632" cy="18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3AE4-AA9F-C04F-86B8-40A2D21D5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5" y="4370316"/>
            <a:ext cx="2815060" cy="24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229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401-F933-F84A-9F53-0A567B5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Field Parameter for Category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9DE-8ECA-53D8-7CAE-D2E5D1FA2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62514"/>
          </a:xfrm>
        </p:spPr>
        <p:txBody>
          <a:bodyPr/>
          <a:lstStyle/>
          <a:p>
            <a:r>
              <a:rPr lang="en-US" dirty="0"/>
              <a:t>Add and configure second Field Parameter using the same steps as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relationship between new Field Parameter and </a:t>
            </a:r>
            <a:r>
              <a:rPr lang="en-US" sz="24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6DCF-60AC-922C-9B7C-45870BC0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3" y="1672885"/>
            <a:ext cx="7288069" cy="207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F1C42-CE0F-5B23-8D9E-D1A19461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4" y="4358749"/>
            <a:ext cx="3263117" cy="23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00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 Translations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test data translations while working in Power BI Desktop</a:t>
            </a:r>
          </a:p>
          <a:p>
            <a:pPr lvl="1"/>
            <a:r>
              <a:rPr lang="en-US" dirty="0"/>
              <a:t>You can test data translations – but not metadata translations or report label translations</a:t>
            </a:r>
          </a:p>
          <a:p>
            <a:pPr lvl="1"/>
            <a:r>
              <a:rPr lang="en-US" dirty="0"/>
              <a:t>Configure visuals to use fields from Field Parameters</a:t>
            </a:r>
          </a:p>
          <a:p>
            <a:pPr lvl="1"/>
            <a:r>
              <a:rPr lang="en-US" dirty="0"/>
              <a:t>Switch filter on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to switch between languages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8E87-A57F-D4B7-57ED-EB8A0C1E1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55" y="2913664"/>
            <a:ext cx="7123228" cy="39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09517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Report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Update all visuals in report to use Field Parameters when displaying text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46174-586E-685C-1554-F2D2C54CB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27" y="1792215"/>
            <a:ext cx="10763553" cy="31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64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Bookmarks to Select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How do you filter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to select the correct language when a report loads?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 report bookmark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an RLS rule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using Power BI embedding</a:t>
            </a:r>
          </a:p>
          <a:p>
            <a:pPr marL="447675" indent="-457200">
              <a:spcBef>
                <a:spcPts val="1200"/>
              </a:spcBef>
            </a:pPr>
            <a:r>
              <a:rPr lang="en-US" dirty="0"/>
              <a:t>For the scenario in the hands-on lab, we’ll use report bookmarks</a:t>
            </a:r>
          </a:p>
          <a:p>
            <a:pPr marL="852488" lvl="1" indent="-457200"/>
            <a:r>
              <a:rPr lang="en-US" dirty="0"/>
              <a:t>Create one report bookmark for each language</a:t>
            </a:r>
          </a:p>
          <a:p>
            <a:pPr marL="852488" lvl="1" indent="-457200"/>
            <a:r>
              <a:rPr lang="en-US" dirty="0"/>
              <a:t>Enable </a:t>
            </a:r>
            <a:r>
              <a:rPr lang="en-US" sz="1800" b="1" dirty="0">
                <a:solidFill>
                  <a:srgbClr val="920000"/>
                </a:solidFill>
              </a:rPr>
              <a:t>Data</a:t>
            </a:r>
            <a:r>
              <a:rPr lang="en-US" dirty="0"/>
              <a:t> behavior and disable </a:t>
            </a:r>
            <a:r>
              <a:rPr lang="en-US" sz="1800" b="1" dirty="0">
                <a:solidFill>
                  <a:srgbClr val="920000"/>
                </a:solidFill>
              </a:rPr>
              <a:t>Display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Current page</a:t>
            </a:r>
            <a:r>
              <a:rPr lang="en-US" dirty="0"/>
              <a:t> behaviors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E7F1-66E5-95A7-7622-43E99531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4289641"/>
            <a:ext cx="6085614" cy="259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1982B-D310-8C20-72A6-C43646CD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9485" y="4640825"/>
            <a:ext cx="3269340" cy="207460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6432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Report Bookmark IDs in the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in report URL to apply bookmark as report loads</a:t>
            </a:r>
          </a:p>
          <a:p>
            <a:pPr lvl="1"/>
            <a:r>
              <a:rPr lang="en-US" dirty="0"/>
              <a:t>Discover values for </a:t>
            </a:r>
            <a:r>
              <a:rPr lang="en-US" sz="16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by applying report bookmarks in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9B49-21AE-DA16-3199-4F5E03D70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2127157"/>
            <a:ext cx="9659016" cy="21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7D9-B2A2-A18D-AF01-37B16985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27" y="2140383"/>
            <a:ext cx="9625862" cy="39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3802-D8C9-0F67-F4F7-29CCFEE63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91" y="2093173"/>
            <a:ext cx="10750332" cy="399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764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8EF-5AEB-13CF-6267-2C9A525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Reports with 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B2D1-2D66-4E9E-DB72-EE28E9E11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Configure browser bookmarks with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and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C571-C54E-10CD-2037-3E547E61D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8" y="1611946"/>
            <a:ext cx="9172783" cy="50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02DC-F5A3-24D8-439E-B40A20E4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518" y="1606797"/>
            <a:ext cx="9723401" cy="499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0EED-8B23-CB6C-656B-DE5AE9E00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635678"/>
            <a:ext cx="9717358" cy="501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759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710A-5FC2-A10D-5A8A-DF96329F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Still Not 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0BD8-3481-34F2-72F3-E1D1C60F5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translations are required for the calendar names of months and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8B2A-1FBD-63D6-F184-5D6F115DE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" y="1709266"/>
            <a:ext cx="8991727" cy="508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528651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3971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A636BA75-FE84-4AB7-96EB-7087E6A7E44A}"/>
              </a:ext>
            </a:extLst>
          </p:cNvPr>
          <p:cNvSpPr/>
          <p:nvPr/>
        </p:nvSpPr>
        <p:spPr bwMode="auto">
          <a:xfrm rot="1241205">
            <a:off x="5005355" y="2411694"/>
            <a:ext cx="825910" cy="1555681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C381A8A-9795-6C0C-B2FE-570791A4FE81}"/>
              </a:ext>
            </a:extLst>
          </p:cNvPr>
          <p:cNvSpPr/>
          <p:nvPr/>
        </p:nvSpPr>
        <p:spPr bwMode="auto">
          <a:xfrm rot="20623542">
            <a:off x="6746450" y="2156409"/>
            <a:ext cx="825910" cy="18421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513004" y="2625215"/>
            <a:ext cx="3559277" cy="56043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B2297-2A46-1628-D132-8907C834F8CF}"/>
              </a:ext>
            </a:extLst>
          </p:cNvPr>
          <p:cNvSpPr/>
          <p:nvPr/>
        </p:nvSpPr>
        <p:spPr bwMode="auto">
          <a:xfrm>
            <a:off x="265467" y="4006647"/>
            <a:ext cx="5909187" cy="196153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4C109-0434-3227-7935-F5ECB80D3BF0}"/>
              </a:ext>
            </a:extLst>
          </p:cNvPr>
          <p:cNvSpPr/>
          <p:nvPr/>
        </p:nvSpPr>
        <p:spPr bwMode="auto">
          <a:xfrm>
            <a:off x="6458457" y="4021396"/>
            <a:ext cx="5645049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D8DA5-56F6-79AE-08CB-891996456F3C}"/>
              </a:ext>
            </a:extLst>
          </p:cNvPr>
          <p:cNvSpPr/>
          <p:nvPr/>
        </p:nvSpPr>
        <p:spPr bwMode="auto">
          <a:xfrm>
            <a:off x="3529777" y="1278193"/>
            <a:ext cx="5633886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Languages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77" y="278991"/>
            <a:ext cx="11801475" cy="49859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3F92B-A28F-F656-305A-7A984D68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84" y="1582132"/>
            <a:ext cx="5449464" cy="9349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A352C-4891-5C21-C9D0-4E92093D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4" y="4313096"/>
            <a:ext cx="5602129" cy="1521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6D580-1846-C2D5-7E7F-4A77083D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60" y="4311175"/>
            <a:ext cx="5362099" cy="990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87297E-626A-2C35-643F-AEFE2FA15586}"/>
              </a:ext>
            </a:extLst>
          </p:cNvPr>
          <p:cNvSpPr/>
          <p:nvPr/>
        </p:nvSpPr>
        <p:spPr bwMode="auto">
          <a:xfrm>
            <a:off x="117987" y="1160207"/>
            <a:ext cx="12103510" cy="501445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9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427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20738</TotalTime>
  <Words>4095</Words>
  <Application>Microsoft Office PowerPoint</Application>
  <PresentationFormat>Custom</PresentationFormat>
  <Paragraphs>731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Building Multi-language Reports for Power BI in 2023</vt:lpstr>
      <vt:lpstr>Agenda</vt:lpstr>
      <vt:lpstr>Building Multi-language Reports in Power BI</vt:lpstr>
      <vt:lpstr>Multi-language Report Live Demo</vt:lpstr>
      <vt:lpstr>Power BI Support for Metadata Translations</vt:lpstr>
      <vt:lpstr>Power BI Reports Load with Language and Locale of User</vt:lpstr>
      <vt:lpstr>Implementing Dynamic Translations with USERCULTURE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Guidance Document</vt:lpstr>
      <vt:lpstr>Try Out Our New Hands-on Lab Exercises</vt:lpstr>
      <vt:lpstr>Agenda</vt:lpstr>
      <vt:lpstr>Working with Metadata Translations</vt:lpstr>
      <vt:lpstr>Translations Builder 2.0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Agenda</vt:lpstr>
      <vt:lpstr>Generating Machine Translations</vt:lpstr>
      <vt:lpstr>Creating an Instance of Azure Translator Service</vt:lpstr>
      <vt:lpstr>Getting a Key and Location for Azure Translator Service</vt:lpstr>
      <vt:lpstr>Configuring Support for Azure Translator Service</vt:lpstr>
      <vt:lpstr>Generating Machine Translations – Single Language</vt:lpstr>
      <vt:lpstr>Commands to Generate Machine Translations</vt:lpstr>
      <vt:lpstr>Quickly Generate Translations for Single Row</vt:lpstr>
      <vt:lpstr>Agenda</vt:lpstr>
      <vt:lpstr>Implementing Report Label Translations</vt:lpstr>
      <vt:lpstr>Automatic Localization of Visual Titles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Agenda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Agenda</vt:lpstr>
      <vt:lpstr>Data Translations Implementation Journey</vt:lpstr>
      <vt:lpstr>Scenario 1 – Data Translations Not Required</vt:lpstr>
      <vt:lpstr>Scenario 2 – Data Translations Required</vt:lpstr>
      <vt:lpstr>Other Questions To Ask When Implementing Data Translations</vt:lpstr>
      <vt:lpstr>Patterns for Implementing Data Translations</vt:lpstr>
      <vt:lpstr>Extending the Datasource with Data Translation Columns</vt:lpstr>
      <vt:lpstr>What is a Field Parameter?</vt:lpstr>
      <vt:lpstr>Creating a Field Parameter</vt:lpstr>
      <vt:lpstr>Inspecting New Field Parameter in Report View</vt:lpstr>
      <vt:lpstr>Understanding Field Parameters</vt:lpstr>
      <vt:lpstr>Localizing Field Names in a Field Parameter</vt:lpstr>
      <vt:lpstr>Inspecting Field Parameter in Data View</vt:lpstr>
      <vt:lpstr>Extending Field Parameter with LanguageId Column</vt:lpstr>
      <vt:lpstr>Cleaning Up The Field Parameter</vt:lpstr>
      <vt:lpstr>Adding The Languages Table</vt:lpstr>
      <vt:lpstr>Filtering Field Parameters with the Languages Table</vt:lpstr>
      <vt:lpstr>Adding a Second Field Parameter for Category Names</vt:lpstr>
      <vt:lpstr>Testing Data Translations in Power BI Desktop</vt:lpstr>
      <vt:lpstr>Updating the Report Layout</vt:lpstr>
      <vt:lpstr>Creating Report Bookmarks to Select Language</vt:lpstr>
      <vt:lpstr>Discovering Report Bookmark IDs in the Browser</vt:lpstr>
      <vt:lpstr>Testing Reports with Data Translations in Power BI Service</vt:lpstr>
      <vt:lpstr>You’re Still Not Done</vt:lpstr>
      <vt:lpstr>Agenda</vt:lpstr>
      <vt:lpstr>PowerPoint Presentation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269</cp:revision>
  <cp:lastPrinted>2019-05-02T20:11:39Z</cp:lastPrinted>
  <dcterms:created xsi:type="dcterms:W3CDTF">2018-09-21T01:16:59Z</dcterms:created>
  <dcterms:modified xsi:type="dcterms:W3CDTF">2023-02-02T20:44:06Z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